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ise Dobber" userId="S::dc.dobber@noorderpoort.nl::dbae20dc-9416-4258-a8df-2ae8f46100ae" providerId="AD" clId="Web-{C809DBE4-3CC8-3D98-AF16-7558B7AC82CE}"/>
    <pc:docChg chg="addSld modSld">
      <pc:chgData name="Denise Dobber" userId="S::dc.dobber@noorderpoort.nl::dbae20dc-9416-4258-a8df-2ae8f46100ae" providerId="AD" clId="Web-{C809DBE4-3CC8-3D98-AF16-7558B7AC82CE}" dt="2019-05-04T17:02:22.626" v="17" actId="20577"/>
      <pc:docMkLst>
        <pc:docMk/>
      </pc:docMkLst>
      <pc:sldChg chg="modSp">
        <pc:chgData name="Denise Dobber" userId="S::dc.dobber@noorderpoort.nl::dbae20dc-9416-4258-a8df-2ae8f46100ae" providerId="AD" clId="Web-{C809DBE4-3CC8-3D98-AF16-7558B7AC82CE}" dt="2019-05-04T17:02:09.033" v="0" actId="20577"/>
        <pc:sldMkLst>
          <pc:docMk/>
          <pc:sldMk cId="4167656470" sldId="257"/>
        </pc:sldMkLst>
        <pc:spChg chg="mod">
          <ac:chgData name="Denise Dobber" userId="S::dc.dobber@noorderpoort.nl::dbae20dc-9416-4258-a8df-2ae8f46100ae" providerId="AD" clId="Web-{C809DBE4-3CC8-3D98-AF16-7558B7AC82CE}" dt="2019-05-04T17:02:09.033" v="0" actId="20577"/>
          <ac:spMkLst>
            <pc:docMk/>
            <pc:sldMk cId="4167656470" sldId="257"/>
            <ac:spMk id="3" creationId="{00000000-0000-0000-0000-000000000000}"/>
          </ac:spMkLst>
        </pc:spChg>
      </pc:sldChg>
      <pc:sldChg chg="modSp new">
        <pc:chgData name="Denise Dobber" userId="S::dc.dobber@noorderpoort.nl::dbae20dc-9416-4258-a8df-2ae8f46100ae" providerId="AD" clId="Web-{C809DBE4-3CC8-3D98-AF16-7558B7AC82CE}" dt="2019-05-04T17:02:22.626" v="16" actId="20577"/>
        <pc:sldMkLst>
          <pc:docMk/>
          <pc:sldMk cId="4135677328" sldId="263"/>
        </pc:sldMkLst>
        <pc:spChg chg="mod">
          <ac:chgData name="Denise Dobber" userId="S::dc.dobber@noorderpoort.nl::dbae20dc-9416-4258-a8df-2ae8f46100ae" providerId="AD" clId="Web-{C809DBE4-3CC8-3D98-AF16-7558B7AC82CE}" dt="2019-05-04T17:02:22.626" v="16" actId="20577"/>
          <ac:spMkLst>
            <pc:docMk/>
            <pc:sldMk cId="4135677328" sldId="263"/>
            <ac:spMk id="2" creationId="{03B6CE62-4435-48CF-8193-F6791CE3EDBA}"/>
          </ac:spMkLst>
        </pc:spChg>
      </pc:sldChg>
    </pc:docChg>
  </pc:docChgLst>
  <pc:docChgLst>
    <pc:chgData name="Denise Dobber" userId="S::dc.dobber@noorderpoort.nl::dbae20dc-9416-4258-a8df-2ae8f46100ae" providerId="AD" clId="Web-{ACA84C09-E2B2-8438-AF84-D39F9D72A163}"/>
    <pc:docChg chg="addSld modSld">
      <pc:chgData name="Denise Dobber" userId="S::dc.dobber@noorderpoort.nl::dbae20dc-9416-4258-a8df-2ae8f46100ae" providerId="AD" clId="Web-{ACA84C09-E2B2-8438-AF84-D39F9D72A163}" dt="2019-05-04T18:25:31.787" v="446" actId="20577"/>
      <pc:docMkLst>
        <pc:docMk/>
      </pc:docMkLst>
      <pc:sldChg chg="modSp">
        <pc:chgData name="Denise Dobber" userId="S::dc.dobber@noorderpoort.nl::dbae20dc-9416-4258-a8df-2ae8f46100ae" providerId="AD" clId="Web-{ACA84C09-E2B2-8438-AF84-D39F9D72A163}" dt="2019-05-04T18:22:48.922" v="173" actId="20577"/>
        <pc:sldMkLst>
          <pc:docMk/>
          <pc:sldMk cId="4135677328" sldId="263"/>
        </pc:sldMkLst>
        <pc:spChg chg="mod">
          <ac:chgData name="Denise Dobber" userId="S::dc.dobber@noorderpoort.nl::dbae20dc-9416-4258-a8df-2ae8f46100ae" providerId="AD" clId="Web-{ACA84C09-E2B2-8438-AF84-D39F9D72A163}" dt="2019-05-04T18:22:48.922" v="173" actId="20577"/>
          <ac:spMkLst>
            <pc:docMk/>
            <pc:sldMk cId="4135677328" sldId="263"/>
            <ac:spMk id="3" creationId="{E63602D6-F1A7-496C-AE97-3C6E62A59647}"/>
          </ac:spMkLst>
        </pc:spChg>
      </pc:sldChg>
      <pc:sldChg chg="modSp new">
        <pc:chgData name="Denise Dobber" userId="S::dc.dobber@noorderpoort.nl::dbae20dc-9416-4258-a8df-2ae8f46100ae" providerId="AD" clId="Web-{ACA84C09-E2B2-8438-AF84-D39F9D72A163}" dt="2019-05-04T18:25:31.787" v="445" actId="20577"/>
        <pc:sldMkLst>
          <pc:docMk/>
          <pc:sldMk cId="172231651" sldId="264"/>
        </pc:sldMkLst>
        <pc:spChg chg="mod">
          <ac:chgData name="Denise Dobber" userId="S::dc.dobber@noorderpoort.nl::dbae20dc-9416-4258-a8df-2ae8f46100ae" providerId="AD" clId="Web-{ACA84C09-E2B2-8438-AF84-D39F9D72A163}" dt="2019-05-04T18:24:04.628" v="208" actId="20577"/>
          <ac:spMkLst>
            <pc:docMk/>
            <pc:sldMk cId="172231651" sldId="264"/>
            <ac:spMk id="2" creationId="{3173202F-EF30-4AD0-99C9-0B189B0BCAF6}"/>
          </ac:spMkLst>
        </pc:spChg>
        <pc:spChg chg="mod">
          <ac:chgData name="Denise Dobber" userId="S::dc.dobber@noorderpoort.nl::dbae20dc-9416-4258-a8df-2ae8f46100ae" providerId="AD" clId="Web-{ACA84C09-E2B2-8438-AF84-D39F9D72A163}" dt="2019-05-04T18:25:31.787" v="445" actId="20577"/>
          <ac:spMkLst>
            <pc:docMk/>
            <pc:sldMk cId="172231651" sldId="264"/>
            <ac:spMk id="3" creationId="{32C4C8CF-85DD-42CC-B8AC-98AB6263C0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25272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39218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88441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392450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240681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508E69EC-1F50-45D8-91D8-565AB98F79E0}" type="datetimeFigureOut">
              <a:rPr lang="nl-NL" smtClean="0"/>
              <a:t>4-5-2019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61592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508E69EC-1F50-45D8-91D8-565AB98F79E0}" type="datetimeFigureOut">
              <a:rPr lang="nl-NL" smtClean="0"/>
              <a:t>4-5-2019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75686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508E69EC-1F50-45D8-91D8-565AB98F79E0}" type="datetimeFigureOut">
              <a:rPr lang="nl-NL" smtClean="0"/>
              <a:t>4-5-2019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233519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08E69EC-1F50-45D8-91D8-565AB98F79E0}" type="datetimeFigureOut">
              <a:rPr lang="nl-NL" smtClean="0"/>
              <a:t>4-5-2019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261047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508E69EC-1F50-45D8-91D8-565AB98F79E0}" type="datetimeFigureOut">
              <a:rPr lang="nl-NL" smtClean="0"/>
              <a:t>4-5-2019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478454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508E69EC-1F50-45D8-91D8-565AB98F79E0}" type="datetimeFigureOut">
              <a:rPr lang="nl-NL" smtClean="0"/>
              <a:t>4-5-2019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996D81C-6475-4C14-AE9F-84E49046BF56}" type="slidenum">
              <a:rPr lang="nl-NL" smtClean="0"/>
              <a:t>‹nr.›</a:t>
            </a:fld>
            <a:endParaRPr lang="nl-NL"/>
          </a:p>
        </p:txBody>
      </p:sp>
    </p:spTree>
    <p:extLst>
      <p:ext uri="{BB962C8B-B14F-4D97-AF65-F5344CB8AC3E}">
        <p14:creationId xmlns:p14="http://schemas.microsoft.com/office/powerpoint/2010/main" val="411278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E69EC-1F50-45D8-91D8-565AB98F79E0}" type="datetimeFigureOut">
              <a:rPr lang="nl-NL" smtClean="0"/>
              <a:t>4-5-2019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6D81C-6475-4C14-AE9F-84E49046BF56}" type="slidenum">
              <a:rPr lang="nl-NL" smtClean="0"/>
              <a:t>‹nr.›</a:t>
            </a:fld>
            <a:endParaRPr lang="nl-NL"/>
          </a:p>
        </p:txBody>
      </p:sp>
    </p:spTree>
    <p:extLst>
      <p:ext uri="{BB962C8B-B14F-4D97-AF65-F5344CB8AC3E}">
        <p14:creationId xmlns:p14="http://schemas.microsoft.com/office/powerpoint/2010/main" val="52168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AZZ0_BlpMO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latin typeface="Arial Rounded MT Bold" panose="020F0704030504030204" pitchFamily="34" charset="0"/>
              </a:rPr>
              <a:t>PIT - Samenwerken</a:t>
            </a:r>
          </a:p>
        </p:txBody>
      </p:sp>
      <p:sp>
        <p:nvSpPr>
          <p:cNvPr id="3" name="Ondertitel 2"/>
          <p:cNvSpPr>
            <a:spLocks noGrp="1"/>
          </p:cNvSpPr>
          <p:nvPr>
            <p:ph type="subTitle" idx="1"/>
          </p:nvPr>
        </p:nvSpPr>
        <p:spPr/>
        <p:txBody>
          <a:bodyPr/>
          <a:lstStyle/>
          <a:p>
            <a:r>
              <a:rPr lang="nl-NL" dirty="0"/>
              <a:t>Les 3</a:t>
            </a:r>
          </a:p>
        </p:txBody>
      </p:sp>
    </p:spTree>
    <p:extLst>
      <p:ext uri="{BB962C8B-B14F-4D97-AF65-F5344CB8AC3E}">
        <p14:creationId xmlns:p14="http://schemas.microsoft.com/office/powerpoint/2010/main" val="1050625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Rounded MT Bold" panose="020F0704030504030204" pitchFamily="34" charset="0"/>
              </a:rPr>
              <a:t>Les programma</a:t>
            </a:r>
          </a:p>
        </p:txBody>
      </p:sp>
      <p:sp>
        <p:nvSpPr>
          <p:cNvPr id="3" name="Tijdelijke aanduiding voor inhoud 2"/>
          <p:cNvSpPr>
            <a:spLocks noGrp="1"/>
          </p:cNvSpPr>
          <p:nvPr>
            <p:ph idx="1"/>
          </p:nvPr>
        </p:nvSpPr>
        <p:spPr/>
        <p:txBody>
          <a:bodyPr vert="horz" lIns="91440" tIns="45720" rIns="91440" bIns="45720" rtlCol="0" anchor="t">
            <a:normAutofit/>
          </a:bodyPr>
          <a:lstStyle/>
          <a:p>
            <a:endParaRPr lang="nl-NL" dirty="0"/>
          </a:p>
          <a:p>
            <a:pPr>
              <a:buFont typeface="Wingdings" panose="05000000000000000000" pitchFamily="2" charset="2"/>
              <a:buChar char="q"/>
            </a:pPr>
            <a:r>
              <a:rPr lang="nl-NL" dirty="0"/>
              <a:t> Theorie intervisie</a:t>
            </a:r>
          </a:p>
          <a:p>
            <a:pPr>
              <a:buFont typeface="Wingdings" panose="05000000000000000000" pitchFamily="2" charset="2"/>
              <a:buChar char="q"/>
            </a:pPr>
            <a:r>
              <a:rPr lang="nl-NL" dirty="0"/>
              <a:t> Opdracht; </a:t>
            </a:r>
          </a:p>
          <a:p>
            <a:pPr>
              <a:buFont typeface="Wingdings" panose="05000000000000000000" pitchFamily="2" charset="2"/>
              <a:buChar char="q"/>
            </a:pPr>
            <a:r>
              <a:rPr lang="nl-NL" dirty="0"/>
              <a:t> Oefenen met intervisie</a:t>
            </a:r>
            <a:endParaRPr lang="nl-NL" dirty="0">
              <a:cs typeface="Calibri"/>
            </a:endParaRPr>
          </a:p>
          <a:p>
            <a:endParaRPr lang="nl-NL" dirty="0"/>
          </a:p>
        </p:txBody>
      </p:sp>
    </p:spTree>
    <p:extLst>
      <p:ext uri="{BB962C8B-B14F-4D97-AF65-F5344CB8AC3E}">
        <p14:creationId xmlns:p14="http://schemas.microsoft.com/office/powerpoint/2010/main" val="4167656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Rounded MT Bold" panose="020F0704030504030204" pitchFamily="34" charset="0"/>
              </a:rPr>
              <a:t>Theorie intervisie</a:t>
            </a:r>
          </a:p>
        </p:txBody>
      </p:sp>
      <p:sp>
        <p:nvSpPr>
          <p:cNvPr id="3" name="Tijdelijke aanduiding voor inhoud 2"/>
          <p:cNvSpPr>
            <a:spLocks noGrp="1"/>
          </p:cNvSpPr>
          <p:nvPr>
            <p:ph idx="1"/>
          </p:nvPr>
        </p:nvSpPr>
        <p:spPr/>
        <p:txBody>
          <a:bodyPr>
            <a:normAutofit/>
          </a:bodyPr>
          <a:lstStyle/>
          <a:p>
            <a:pPr marL="0" indent="0">
              <a:buNone/>
            </a:pPr>
            <a:r>
              <a:rPr lang="nl-NL" dirty="0">
                <a:latin typeface="Arial Rounded MT Bold" panose="020F0704030504030204" pitchFamily="34" charset="0"/>
              </a:rPr>
              <a:t>Wat is intervisie?</a:t>
            </a:r>
          </a:p>
          <a:p>
            <a:pPr marL="0" indent="0">
              <a:buNone/>
            </a:pPr>
            <a:endParaRPr lang="nl-NL" dirty="0"/>
          </a:p>
          <a:p>
            <a:pPr marL="0" indent="0">
              <a:buNone/>
            </a:pPr>
            <a:r>
              <a:rPr lang="nl-NL" dirty="0"/>
              <a:t>Intervisie is een vorm van deskundigheidsbevordering waarbij medewerkers een beroep doen op collega's om mee te denken over persoon- en </a:t>
            </a:r>
            <a:r>
              <a:rPr lang="nl-NL" dirty="0" err="1"/>
              <a:t>functiegebonden</a:t>
            </a:r>
            <a:r>
              <a:rPr lang="nl-NL" dirty="0"/>
              <a:t> casuïstiek en knelpunten uit de eigen werksituatie. </a:t>
            </a:r>
          </a:p>
          <a:p>
            <a:pPr marL="0" indent="0">
              <a:buNone/>
            </a:pPr>
            <a:r>
              <a:rPr lang="nl-NL" dirty="0"/>
              <a:t/>
            </a:r>
            <a:br>
              <a:rPr lang="nl-NL" dirty="0"/>
            </a:br>
            <a:r>
              <a:rPr lang="nl-NL" dirty="0"/>
              <a:t>Het is een methodiek waarbij gebruik gemaakt wordt van de eigen deskundigheid binnen de organisatie. En ook verder wordt ontwikkeld met als doel het bevorderen van de kwaliteit van het werk.</a:t>
            </a:r>
          </a:p>
        </p:txBody>
      </p:sp>
    </p:spTree>
    <p:extLst>
      <p:ext uri="{BB962C8B-B14F-4D97-AF65-F5344CB8AC3E}">
        <p14:creationId xmlns:p14="http://schemas.microsoft.com/office/powerpoint/2010/main" val="3854938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Rounded MT Bold" panose="020F0704030504030204" pitchFamily="34" charset="0"/>
              </a:rPr>
              <a:t>Voorbeelden</a:t>
            </a:r>
          </a:p>
        </p:txBody>
      </p:sp>
      <p:sp>
        <p:nvSpPr>
          <p:cNvPr id="3" name="Tijdelijke aanduiding voor inhoud 2"/>
          <p:cNvSpPr>
            <a:spLocks noGrp="1"/>
          </p:cNvSpPr>
          <p:nvPr>
            <p:ph idx="1"/>
          </p:nvPr>
        </p:nvSpPr>
        <p:spPr/>
        <p:txBody>
          <a:bodyPr/>
          <a:lstStyle/>
          <a:p>
            <a:pPr marL="0" indent="0">
              <a:buNone/>
            </a:pPr>
            <a:endParaRPr lang="nl-NL" dirty="0"/>
          </a:p>
          <a:p>
            <a:pPr marL="0" indent="0">
              <a:buNone/>
            </a:pPr>
            <a:endParaRPr lang="nl-NL" dirty="0"/>
          </a:p>
          <a:p>
            <a:pPr marL="0" indent="0">
              <a:buNone/>
            </a:pPr>
            <a:r>
              <a:rPr lang="nl-NL" dirty="0"/>
              <a:t>Hoe ga ik om met agressie?</a:t>
            </a:r>
          </a:p>
          <a:p>
            <a:pPr marL="0" indent="0">
              <a:buNone/>
            </a:pPr>
            <a:endParaRPr lang="nl-NL" dirty="0"/>
          </a:p>
          <a:p>
            <a:pPr marL="0" indent="0">
              <a:buNone/>
            </a:pPr>
            <a:r>
              <a:rPr lang="nl-NL" dirty="0"/>
              <a:t>Ik ben bang voor een cliënt hoe kan ik hier mee om gaan?</a:t>
            </a:r>
          </a:p>
          <a:p>
            <a:pPr marL="0" indent="0">
              <a:buNone/>
            </a:pPr>
            <a:endParaRPr lang="nl-NL" dirty="0"/>
          </a:p>
          <a:p>
            <a:pPr marL="0" indent="0">
              <a:buNone/>
            </a:pPr>
            <a:r>
              <a:rPr lang="nl-NL" dirty="0"/>
              <a:t>Ik merk dat een cliënt gebruik van mij maakt, maar vind het lastig om te begrenzen. Hoe kan ik hier mee om gaan?</a:t>
            </a:r>
          </a:p>
          <a:p>
            <a:pPr marL="0" indent="0">
              <a:buNone/>
            </a:pPr>
            <a:endParaRPr lang="nl-NL" dirty="0"/>
          </a:p>
          <a:p>
            <a:pPr marL="0" indent="0">
              <a:buNone/>
            </a:pPr>
            <a:endParaRPr lang="nl-NL" dirty="0"/>
          </a:p>
          <a:p>
            <a:pPr marL="0" indent="0">
              <a:buNone/>
            </a:pPr>
            <a:endParaRPr lang="nl-NL" dirty="0"/>
          </a:p>
        </p:txBody>
      </p:sp>
      <p:pic>
        <p:nvPicPr>
          <p:cNvPr id="5" name="Afbeelding 4"/>
          <p:cNvPicPr>
            <a:picLocks noChangeAspect="1"/>
          </p:cNvPicPr>
          <p:nvPr/>
        </p:nvPicPr>
        <p:blipFill>
          <a:blip r:embed="rId2"/>
          <a:stretch>
            <a:fillRect/>
          </a:stretch>
        </p:blipFill>
        <p:spPr>
          <a:xfrm>
            <a:off x="7779800" y="182880"/>
            <a:ext cx="4128540" cy="2332111"/>
          </a:xfrm>
          <a:prstGeom prst="rect">
            <a:avLst/>
          </a:prstGeom>
        </p:spPr>
      </p:pic>
    </p:spTree>
    <p:extLst>
      <p:ext uri="{BB962C8B-B14F-4D97-AF65-F5344CB8AC3E}">
        <p14:creationId xmlns:p14="http://schemas.microsoft.com/office/powerpoint/2010/main" val="75630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Rounded MT Bold" panose="020F0704030504030204" pitchFamily="34" charset="0"/>
              </a:rPr>
              <a:t>Wat is het doel van intervisie?</a:t>
            </a:r>
          </a:p>
        </p:txBody>
      </p:sp>
      <p:sp>
        <p:nvSpPr>
          <p:cNvPr id="3" name="Tijdelijke aanduiding voor inhoud 2"/>
          <p:cNvSpPr>
            <a:spLocks noGrp="1"/>
          </p:cNvSpPr>
          <p:nvPr>
            <p:ph idx="1"/>
          </p:nvPr>
        </p:nvSpPr>
        <p:spPr/>
        <p:txBody>
          <a:bodyPr>
            <a:normAutofit/>
          </a:bodyPr>
          <a:lstStyle/>
          <a:p>
            <a:pPr marL="0" indent="0">
              <a:buNone/>
            </a:pPr>
            <a:r>
              <a:rPr lang="nl-NL" dirty="0"/>
              <a:t>Intervisie een goed hulpmiddel voor het verbeteren van teams en het deskundigheidsniveau in de organisatie.</a:t>
            </a:r>
          </a:p>
          <a:p>
            <a:pPr marL="0" indent="0">
              <a:buNone/>
            </a:pPr>
            <a:endParaRPr lang="nl-NL" dirty="0"/>
          </a:p>
          <a:p>
            <a:pPr marL="0" indent="0">
              <a:buNone/>
            </a:pPr>
            <a:r>
              <a:rPr lang="nl-NL" dirty="0"/>
              <a:t>Daarnaast kan het te maken met individuele doelen van medewerkers.</a:t>
            </a:r>
          </a:p>
          <a:p>
            <a:pPr>
              <a:buFont typeface="Wingdings" panose="05000000000000000000" pitchFamily="2" charset="2"/>
              <a:buChar char="q"/>
            </a:pPr>
            <a:r>
              <a:rPr lang="nl-NL" dirty="0"/>
              <a:t>	Persoonlijke deskundigheidsbevordering</a:t>
            </a:r>
          </a:p>
          <a:p>
            <a:pPr>
              <a:buFont typeface="Wingdings" panose="05000000000000000000" pitchFamily="2" charset="2"/>
              <a:buChar char="q"/>
            </a:pPr>
            <a:r>
              <a:rPr lang="nl-NL" dirty="0"/>
              <a:t>	Door reflectie afstand te leren nemen van de eigen positie en 	manier van werken</a:t>
            </a:r>
          </a:p>
          <a:p>
            <a:pPr>
              <a:buFont typeface="Wingdings" panose="05000000000000000000" pitchFamily="2" charset="2"/>
              <a:buChar char="q"/>
            </a:pPr>
            <a:r>
              <a:rPr lang="nl-NL" dirty="0"/>
              <a:t>	bewustwording van de eigen invloed en de eigen positie</a:t>
            </a:r>
          </a:p>
          <a:p>
            <a:pPr>
              <a:buFont typeface="Wingdings" panose="05000000000000000000" pitchFamily="2" charset="2"/>
              <a:buChar char="q"/>
            </a:pPr>
            <a:r>
              <a:rPr lang="nl-NL" dirty="0"/>
              <a:t>	collegiale ondersteuning en inspiratie</a:t>
            </a:r>
          </a:p>
        </p:txBody>
      </p:sp>
    </p:spTree>
    <p:extLst>
      <p:ext uri="{BB962C8B-B14F-4D97-AF65-F5344CB8AC3E}">
        <p14:creationId xmlns:p14="http://schemas.microsoft.com/office/powerpoint/2010/main" val="255677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Rounded MT Bold" panose="020F0704030504030204" pitchFamily="34" charset="0"/>
              </a:rPr>
              <a:t>Voorbeeld intervisie methoden</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Veelgebruikte methoden in intervisie zijn:</a:t>
            </a:r>
          </a:p>
          <a:p>
            <a:pPr marL="0" indent="0">
              <a:buNone/>
            </a:pPr>
            <a:r>
              <a:rPr lang="nl-NL" dirty="0"/>
              <a:t>•	de incidentmethode</a:t>
            </a:r>
          </a:p>
          <a:p>
            <a:pPr marL="0" indent="0">
              <a:buNone/>
            </a:pPr>
            <a:r>
              <a:rPr lang="nl-NL" dirty="0"/>
              <a:t>•	de Balint-methode</a:t>
            </a:r>
          </a:p>
          <a:p>
            <a:pPr marL="0" indent="0">
              <a:buNone/>
            </a:pPr>
            <a:r>
              <a:rPr lang="nl-NL" dirty="0"/>
              <a:t>•	brainstormen</a:t>
            </a:r>
          </a:p>
          <a:p>
            <a:pPr marL="0" indent="0">
              <a:buNone/>
            </a:pPr>
            <a:r>
              <a:rPr lang="nl-NL" dirty="0"/>
              <a:t>•	de Critical </a:t>
            </a:r>
            <a:r>
              <a:rPr lang="nl-NL" dirty="0" err="1"/>
              <a:t>Incidents</a:t>
            </a:r>
            <a:r>
              <a:rPr lang="nl-NL" dirty="0"/>
              <a:t> methode</a:t>
            </a:r>
          </a:p>
          <a:p>
            <a:pPr marL="0" indent="0">
              <a:buNone/>
            </a:pPr>
            <a:r>
              <a:rPr lang="nl-NL" dirty="0"/>
              <a:t>•	de Socratische Intervisie Methode</a:t>
            </a:r>
          </a:p>
          <a:p>
            <a:pPr marL="0" indent="0">
              <a:buNone/>
            </a:pPr>
            <a:r>
              <a:rPr lang="nl-NL" dirty="0"/>
              <a:t>•	Lateraal denken</a:t>
            </a:r>
          </a:p>
          <a:p>
            <a:pPr marL="0" indent="0">
              <a:buNone/>
            </a:pPr>
            <a:r>
              <a:rPr lang="nl-NL" dirty="0"/>
              <a:t>•	Imaginatie</a:t>
            </a:r>
          </a:p>
          <a:p>
            <a:pPr marL="0" indent="0">
              <a:buNone/>
            </a:pPr>
            <a:r>
              <a:rPr lang="nl-NL" dirty="0"/>
              <a:t>•	de 10 stappen methode</a:t>
            </a:r>
          </a:p>
        </p:txBody>
      </p:sp>
    </p:spTree>
    <p:extLst>
      <p:ext uri="{BB962C8B-B14F-4D97-AF65-F5344CB8AC3E}">
        <p14:creationId xmlns:p14="http://schemas.microsoft.com/office/powerpoint/2010/main" val="223899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hlinkClick r:id="rId2"/>
              </a:rPr>
              <a:t>Intervisie 1</a:t>
            </a:r>
            <a:endParaRPr lang="nl-NL" dirty="0"/>
          </a:p>
          <a:p>
            <a:endParaRPr lang="nl-NL" dirty="0"/>
          </a:p>
        </p:txBody>
      </p:sp>
    </p:spTree>
    <p:extLst>
      <p:ext uri="{BB962C8B-B14F-4D97-AF65-F5344CB8AC3E}">
        <p14:creationId xmlns:p14="http://schemas.microsoft.com/office/powerpoint/2010/main" val="390294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6CE62-4435-48CF-8193-F6791CE3EDBA}"/>
              </a:ext>
            </a:extLst>
          </p:cNvPr>
          <p:cNvSpPr>
            <a:spLocks noGrp="1"/>
          </p:cNvSpPr>
          <p:nvPr>
            <p:ph type="title"/>
          </p:nvPr>
        </p:nvSpPr>
        <p:spPr/>
        <p:txBody>
          <a:bodyPr/>
          <a:lstStyle/>
          <a:p>
            <a:r>
              <a:rPr lang="nl-NL">
                <a:cs typeface="Calibri Light"/>
              </a:rPr>
              <a:t>Oefenen met intervisie</a:t>
            </a:r>
            <a:endParaRPr lang="nl-NL"/>
          </a:p>
        </p:txBody>
      </p:sp>
      <p:sp>
        <p:nvSpPr>
          <p:cNvPr id="3" name="Content Placeholder 2">
            <a:extLst>
              <a:ext uri="{FF2B5EF4-FFF2-40B4-BE49-F238E27FC236}">
                <a16:creationId xmlns:a16="http://schemas.microsoft.com/office/drawing/2014/main" id="{E63602D6-F1A7-496C-AE97-3C6E62A59647}"/>
              </a:ext>
            </a:extLst>
          </p:cNvPr>
          <p:cNvSpPr>
            <a:spLocks noGrp="1"/>
          </p:cNvSpPr>
          <p:nvPr>
            <p:ph idx="1"/>
          </p:nvPr>
        </p:nvSpPr>
        <p:spPr/>
        <p:txBody>
          <a:bodyPr vert="horz" lIns="91440" tIns="45720" rIns="91440" bIns="45720" rtlCol="0" anchor="t">
            <a:normAutofit fontScale="92500" lnSpcReduction="10000"/>
          </a:bodyPr>
          <a:lstStyle/>
          <a:p>
            <a:pPr marL="0" indent="0">
              <a:buNone/>
            </a:pPr>
            <a:endParaRPr lang="nl-NL">
              <a:cs typeface="Calibri" panose="020F0502020204030204"/>
            </a:endParaRPr>
          </a:p>
          <a:p>
            <a:pPr marL="0" indent="0">
              <a:buNone/>
            </a:pPr>
            <a:r>
              <a:rPr lang="nl-NL" dirty="0">
                <a:cs typeface="Calibri" panose="020F0502020204030204"/>
              </a:rPr>
              <a:t>De docent verdeelt de klas in groepen en geeft iedere groep een specifieke intervisie methode.</a:t>
            </a:r>
          </a:p>
          <a:p>
            <a:pPr marL="0" indent="0">
              <a:buNone/>
            </a:pPr>
            <a:endParaRPr lang="nl-NL" dirty="0">
              <a:cs typeface="Calibri" panose="020F0502020204030204"/>
            </a:endParaRPr>
          </a:p>
          <a:p>
            <a:r>
              <a:rPr lang="nl-NL" dirty="0">
                <a:cs typeface="Calibri" panose="020F0502020204030204"/>
              </a:rPr>
              <a:t>Incidentmethode</a:t>
            </a:r>
          </a:p>
          <a:p>
            <a:r>
              <a:rPr lang="nl-NL" dirty="0">
                <a:cs typeface="Calibri" panose="020F0502020204030204"/>
              </a:rPr>
              <a:t>Socratische methode</a:t>
            </a:r>
          </a:p>
          <a:p>
            <a:r>
              <a:rPr lang="nl-NL" dirty="0">
                <a:cs typeface="Calibri" panose="020F0502020204030204"/>
              </a:rPr>
              <a:t>Balintmethode</a:t>
            </a:r>
          </a:p>
          <a:p>
            <a:r>
              <a:rPr lang="nl-NL" dirty="0">
                <a:cs typeface="Calibri" panose="020F0502020204030204"/>
              </a:rPr>
              <a:t>Roddelmethode</a:t>
            </a:r>
          </a:p>
          <a:p>
            <a:r>
              <a:rPr lang="nl-NL" dirty="0">
                <a:cs typeface="Calibri" panose="020F0502020204030204"/>
              </a:rPr>
              <a:t>Denkhoeden van Edward de </a:t>
            </a:r>
            <a:r>
              <a:rPr lang="nl-NL" dirty="0" err="1">
                <a:cs typeface="Calibri" panose="020F0502020204030204"/>
              </a:rPr>
              <a:t>Bono</a:t>
            </a:r>
          </a:p>
          <a:p>
            <a:r>
              <a:rPr lang="nl-NL" dirty="0">
                <a:cs typeface="Calibri" panose="020F0502020204030204"/>
              </a:rPr>
              <a:t>35 minuten intervisie</a:t>
            </a:r>
          </a:p>
        </p:txBody>
      </p:sp>
    </p:spTree>
    <p:extLst>
      <p:ext uri="{BB962C8B-B14F-4D97-AF65-F5344CB8AC3E}">
        <p14:creationId xmlns:p14="http://schemas.microsoft.com/office/powerpoint/2010/main" val="4135677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3202F-EF30-4AD0-99C9-0B189B0BCAF6}"/>
              </a:ext>
            </a:extLst>
          </p:cNvPr>
          <p:cNvSpPr>
            <a:spLocks noGrp="1"/>
          </p:cNvSpPr>
          <p:nvPr>
            <p:ph type="title"/>
          </p:nvPr>
        </p:nvSpPr>
        <p:spPr/>
        <p:txBody>
          <a:bodyPr/>
          <a:lstStyle/>
          <a:p>
            <a:r>
              <a:rPr lang="nl-NL" dirty="0">
                <a:cs typeface="Calibri Light"/>
              </a:rPr>
              <a:t>Nabespreken van de intervisie</a:t>
            </a:r>
            <a:endParaRPr lang="nl-NL" dirty="0"/>
          </a:p>
        </p:txBody>
      </p:sp>
      <p:sp>
        <p:nvSpPr>
          <p:cNvPr id="3" name="Content Placeholder 2">
            <a:extLst>
              <a:ext uri="{FF2B5EF4-FFF2-40B4-BE49-F238E27FC236}">
                <a16:creationId xmlns:a16="http://schemas.microsoft.com/office/drawing/2014/main" id="{32C4C8CF-85DD-42CC-B8AC-98AB6263C042}"/>
              </a:ext>
            </a:extLst>
          </p:cNvPr>
          <p:cNvSpPr>
            <a:spLocks noGrp="1"/>
          </p:cNvSpPr>
          <p:nvPr>
            <p:ph idx="1"/>
          </p:nvPr>
        </p:nvSpPr>
        <p:spPr/>
        <p:txBody>
          <a:bodyPr vert="horz" lIns="91440" tIns="45720" rIns="91440" bIns="45720" rtlCol="0" anchor="t">
            <a:normAutofit/>
          </a:bodyPr>
          <a:lstStyle/>
          <a:p>
            <a:pPr marL="0" indent="0">
              <a:buNone/>
            </a:pPr>
            <a:r>
              <a:rPr lang="nl-NL" dirty="0">
                <a:cs typeface="Calibri"/>
              </a:rPr>
              <a:t>Reflectie vragen:</a:t>
            </a:r>
          </a:p>
          <a:p>
            <a:pPr marL="0" indent="0">
              <a:buNone/>
            </a:pPr>
            <a:endParaRPr lang="nl-NL" dirty="0">
              <a:cs typeface="Calibri"/>
            </a:endParaRPr>
          </a:p>
          <a:p>
            <a:pPr marL="0" indent="0">
              <a:buNone/>
            </a:pPr>
            <a:r>
              <a:rPr lang="nl-NL" dirty="0">
                <a:cs typeface="Calibri"/>
              </a:rPr>
              <a:t>Hoe ging het? (Tip/Top)</a:t>
            </a:r>
          </a:p>
          <a:p>
            <a:pPr marL="0" indent="0">
              <a:buNone/>
            </a:pPr>
            <a:r>
              <a:rPr lang="nl-NL" dirty="0">
                <a:cs typeface="Calibri"/>
              </a:rPr>
              <a:t>Wat waren belangrijke leermomenten?</a:t>
            </a:r>
          </a:p>
          <a:p>
            <a:pPr marL="0" indent="0">
              <a:buNone/>
            </a:pPr>
            <a:r>
              <a:rPr lang="nl-NL" dirty="0">
                <a:cs typeface="Calibri"/>
              </a:rPr>
              <a:t>Waarom is deze specifieke intervisie vorm nuttig in je beroep?</a:t>
            </a:r>
          </a:p>
          <a:p>
            <a:pPr marL="0" indent="0">
              <a:buNone/>
            </a:pPr>
            <a:r>
              <a:rPr lang="nl-NL">
                <a:cs typeface="Calibri"/>
              </a:rPr>
              <a:t>In welke context zou je deze werkvorm kunnen toepassen (</a:t>
            </a:r>
            <a:r>
              <a:rPr lang="nl-NL" smtClean="0">
                <a:cs typeface="Calibri"/>
              </a:rPr>
              <a:t>BPV)?</a:t>
            </a:r>
            <a:endParaRPr lang="nl-NL" dirty="0">
              <a:cs typeface="Calibri"/>
            </a:endParaRPr>
          </a:p>
          <a:p>
            <a:pPr marL="0" indent="0">
              <a:buNone/>
            </a:pPr>
            <a:endParaRPr lang="nl-NL" dirty="0">
              <a:cs typeface="Calibri"/>
            </a:endParaRPr>
          </a:p>
        </p:txBody>
      </p:sp>
    </p:spTree>
    <p:extLst>
      <p:ext uri="{BB962C8B-B14F-4D97-AF65-F5344CB8AC3E}">
        <p14:creationId xmlns:p14="http://schemas.microsoft.com/office/powerpoint/2010/main" val="17223165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216</Words>
  <Application>Microsoft Office PowerPoint</Application>
  <PresentationFormat>Breedbeeld</PresentationFormat>
  <Paragraphs>57</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Arial Rounded MT Bold</vt:lpstr>
      <vt:lpstr>Calibri</vt:lpstr>
      <vt:lpstr>Calibri Light</vt:lpstr>
      <vt:lpstr>Wingdings</vt:lpstr>
      <vt:lpstr>Kantoorthema</vt:lpstr>
      <vt:lpstr>PIT - Samenwerken</vt:lpstr>
      <vt:lpstr>Les programma</vt:lpstr>
      <vt:lpstr>Theorie intervisie</vt:lpstr>
      <vt:lpstr>Voorbeelden</vt:lpstr>
      <vt:lpstr>Wat is het doel van intervisie?</vt:lpstr>
      <vt:lpstr>Voorbeeld intervisie methoden</vt:lpstr>
      <vt:lpstr>PowerPoint-presentatie</vt:lpstr>
      <vt:lpstr>Oefenen met intervisie</vt:lpstr>
      <vt:lpstr>Nabespreken van de intervisie</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 - Samenwerken</dc:title>
  <dc:creator>Denise Dobber</dc:creator>
  <cp:lastModifiedBy>Denise Dobber</cp:lastModifiedBy>
  <cp:revision>52</cp:revision>
  <dcterms:created xsi:type="dcterms:W3CDTF">2019-04-26T10:51:17Z</dcterms:created>
  <dcterms:modified xsi:type="dcterms:W3CDTF">2019-05-04T18:27:04Z</dcterms:modified>
</cp:coreProperties>
</file>